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3" r:id="rId2"/>
    <p:sldId id="259" r:id="rId3"/>
    <p:sldId id="294" r:id="rId4"/>
    <p:sldId id="368" r:id="rId5"/>
    <p:sldId id="365" r:id="rId6"/>
    <p:sldId id="366" r:id="rId7"/>
    <p:sldId id="327" r:id="rId8"/>
    <p:sldId id="332" r:id="rId9"/>
    <p:sldId id="333" r:id="rId10"/>
    <p:sldId id="335" r:id="rId11"/>
    <p:sldId id="336" r:id="rId12"/>
    <p:sldId id="367" r:id="rId13"/>
    <p:sldId id="374" r:id="rId14"/>
    <p:sldId id="378" r:id="rId15"/>
    <p:sldId id="375" r:id="rId16"/>
    <p:sldId id="376" r:id="rId17"/>
    <p:sldId id="363" r:id="rId18"/>
    <p:sldId id="360" r:id="rId19"/>
    <p:sldId id="364" r:id="rId20"/>
    <p:sldId id="377" r:id="rId21"/>
    <p:sldId id="370" r:id="rId22"/>
    <p:sldId id="297" r:id="rId23"/>
  </p:sldIdLst>
  <p:sldSz cx="12190413" cy="6859588"/>
  <p:notesSz cx="6858000" cy="9144000"/>
  <p:embeddedFontLst>
    <p:embeddedFont>
      <p:font typeface="Noto Sans" panose="020B0600000101010101" charset="0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250D"/>
    <a:srgbClr val="2A4568"/>
    <a:srgbClr val="34265B"/>
    <a:srgbClr val="5984BB"/>
    <a:srgbClr val="862732"/>
    <a:srgbClr val="2E255D"/>
    <a:srgbClr val="C22312"/>
    <a:srgbClr val="26245E"/>
    <a:srgbClr val="B4106B"/>
    <a:srgbClr val="073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3817" autoAdjust="0"/>
  </p:normalViewPr>
  <p:slideViewPr>
    <p:cSldViewPr>
      <p:cViewPr varScale="1">
        <p:scale>
          <a:sx n="40" d="100"/>
          <a:sy n="40" d="100"/>
        </p:scale>
        <p:origin x="64" y="536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7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9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3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112575" y="2061642"/>
            <a:ext cx="5832647" cy="20317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2A4568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입력하시오</a:t>
            </a:r>
            <a:endParaRPr lang="ko-KR" altLang="en-US" dirty="0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095206" y="3949369"/>
            <a:ext cx="5867385" cy="52511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rgbClr val="5984BB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6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500" baseline="0">
                <a:solidFill>
                  <a:srgbClr val="5984BB"/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61442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2A4568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61442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500" baseline="0">
                <a:solidFill>
                  <a:srgbClr val="2A4568"/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0410" cy="685710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566356" y="2557563"/>
            <a:ext cx="6444716" cy="123227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2A4568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os-petition.firebaseapp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ALOHA</a:t>
            </a:r>
            <a:br>
              <a:rPr lang="en-US" altLang="ko-KR"/>
            </a:br>
            <a:r>
              <a:rPr lang="en-US" altLang="ko-KR"/>
              <a:t> </a:t>
            </a:r>
            <a:br>
              <a:rPr lang="en-US" altLang="ko-KR" b="1"/>
            </a:br>
            <a:r>
              <a:rPr lang="ko-KR" altLang="en-US" b="1"/>
              <a:t>국민청원 플러스</a:t>
            </a: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6077837" y="5374010"/>
            <a:ext cx="5867385" cy="525111"/>
          </a:xfrm>
        </p:spPr>
        <p:txBody>
          <a:bodyPr/>
          <a:lstStyle/>
          <a:p>
            <a:r>
              <a:rPr lang="en-US" altLang="ko-KR" dirty="0"/>
              <a:t>201333599</a:t>
            </a:r>
            <a:r>
              <a:rPr lang="ko-KR" altLang="en-US" dirty="0"/>
              <a:t> 최성현</a:t>
            </a:r>
            <a:endParaRPr lang="en-US" altLang="ko-KR" dirty="0"/>
          </a:p>
          <a:p>
            <a:r>
              <a:rPr lang="en-US" altLang="ko-KR" dirty="0"/>
              <a:t>201333550 </a:t>
            </a:r>
            <a:r>
              <a:rPr lang="ko-KR" altLang="en-US" dirty="0" err="1"/>
              <a:t>송효진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201333584 </a:t>
            </a:r>
            <a:r>
              <a:rPr lang="ko-KR" altLang="en-US" dirty="0"/>
              <a:t>장동민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219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BCA71BF9-99B3-402E-954B-0967B6FD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52" y="5619024"/>
            <a:ext cx="1234835" cy="9601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61442"/>
            <a:ext cx="10971372" cy="798753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사용 기술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A538A-0A11-49A0-9E22-97CC7013C70B}"/>
              </a:ext>
            </a:extLst>
          </p:cNvPr>
          <p:cNvGrpSpPr/>
          <p:nvPr/>
        </p:nvGrpSpPr>
        <p:grpSpPr>
          <a:xfrm>
            <a:off x="695499" y="1858686"/>
            <a:ext cx="10489240" cy="4739460"/>
            <a:chOff x="934558" y="1858686"/>
            <a:chExt cx="10489240" cy="4739460"/>
          </a:xfrm>
        </p:grpSpPr>
        <p:pic>
          <p:nvPicPr>
            <p:cNvPr id="4124" name="Picture 28" descr="cordova logoì ëí ì´ë¯¸ì§ ê²ìê²°ê³¼">
              <a:extLst>
                <a:ext uri="{FF2B5EF4-FFF2-40B4-BE49-F238E27FC236}">
                  <a16:creationId xmlns:a16="http://schemas.microsoft.com/office/drawing/2014/main" id="{4CF3AFF9-9F2E-41E0-80D5-2FAC29054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083" y="2735940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ìì´ì¤ë íë ììí¬ ë¡ê³ ì ëí ì´ë¯¸ì§ ê²ìê²°ê³¼">
              <a:extLst>
                <a:ext uri="{FF2B5EF4-FFF2-40B4-BE49-F238E27FC236}">
                  <a16:creationId xmlns:a16="http://schemas.microsoft.com/office/drawing/2014/main" id="{CC173976-4888-41E8-8E96-30169DC8C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940" y="257304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ML5 ë¡ê³ ì ëí ì´ë¯¸ì§ ê²ìê²°ê³¼">
              <a:extLst>
                <a:ext uri="{FF2B5EF4-FFF2-40B4-BE49-F238E27FC236}">
                  <a16:creationId xmlns:a16="http://schemas.microsoft.com/office/drawing/2014/main" id="{4722A848-746A-4A77-BCC0-B774489C3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558" y="1913915"/>
              <a:ext cx="798753" cy="798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Vs code logoì ëí ì´ë¯¸ì§ ê²ìê²°ê³¼">
              <a:extLst>
                <a:ext uri="{FF2B5EF4-FFF2-40B4-BE49-F238E27FC236}">
                  <a16:creationId xmlns:a16="http://schemas.microsoft.com/office/drawing/2014/main" id="{5D147B04-778D-4E67-8850-C74110E57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745" y="4085185"/>
              <a:ext cx="670152" cy="647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angularjs logoì ëí ì´ë¯¸ì§ ê²ìê²°ê³¼">
              <a:extLst>
                <a:ext uri="{FF2B5EF4-FFF2-40B4-BE49-F238E27FC236}">
                  <a16:creationId xmlns:a16="http://schemas.microsoft.com/office/drawing/2014/main" id="{EC5EC68B-67BD-4BF7-AFC0-0E272C450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698" y="4868084"/>
              <a:ext cx="793975" cy="853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26" descr="css logoì ëí ì´ë¯¸ì§ ê²ìê²°ê³¼">
              <a:extLst>
                <a:ext uri="{FF2B5EF4-FFF2-40B4-BE49-F238E27FC236}">
                  <a16:creationId xmlns:a16="http://schemas.microsoft.com/office/drawing/2014/main" id="{8F765A34-40B7-4E59-BC58-2A11295387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40" y="3378556"/>
              <a:ext cx="823640" cy="82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 descr="ios logoì ëí ì´ë¯¸ì§ ê²ìê²°ê³¼">
              <a:extLst>
                <a:ext uri="{FF2B5EF4-FFF2-40B4-BE49-F238E27FC236}">
                  <a16:creationId xmlns:a16="http://schemas.microsoft.com/office/drawing/2014/main" id="{D73FB2AB-FCAB-4F81-ACFD-8023CB208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6132" y="1858686"/>
              <a:ext cx="1261736" cy="126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android logoì ëí ì´ë¯¸ì§ ê²ìê²°ê³¼">
              <a:extLst>
                <a:ext uri="{FF2B5EF4-FFF2-40B4-BE49-F238E27FC236}">
                  <a16:creationId xmlns:a16="http://schemas.microsoft.com/office/drawing/2014/main" id="{9F20B8D0-8748-480D-B5F9-1FF72B6E86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6801" y="3841080"/>
              <a:ext cx="1261736" cy="124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F5C95B-FB4C-4055-AEFA-D4B8ED1E3506}"/>
                </a:ext>
              </a:extLst>
            </p:cNvPr>
            <p:cNvSpPr/>
            <p:nvPr/>
          </p:nvSpPr>
          <p:spPr>
            <a:xfrm>
              <a:off x="3390610" y="4791856"/>
              <a:ext cx="95122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6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VS code</a:t>
              </a:r>
              <a:endParaRPr lang="en-US" altLang="ko-KR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F281FF4-969C-4283-BFD6-E311E4F0B2E2}"/>
                </a:ext>
              </a:extLst>
            </p:cNvPr>
            <p:cNvCxnSpPr>
              <a:cxnSpLocks/>
            </p:cNvCxnSpPr>
            <p:nvPr/>
          </p:nvCxnSpPr>
          <p:spPr>
            <a:xfrm>
              <a:off x="1821663" y="2400707"/>
              <a:ext cx="947925" cy="1139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5ABDBDA-CC46-434C-88D1-0AAA6E9F8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380" y="3659917"/>
              <a:ext cx="1031279" cy="229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C0A9D53-97C3-48FA-A5BB-1704EADF22CC}"/>
                </a:ext>
              </a:extLst>
            </p:cNvPr>
            <p:cNvCxnSpPr>
              <a:stCxn id="4120" idx="3"/>
            </p:cNvCxnSpPr>
            <p:nvPr/>
          </p:nvCxnSpPr>
          <p:spPr>
            <a:xfrm flipV="1">
              <a:off x="1760673" y="3790376"/>
              <a:ext cx="1033986" cy="1504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080AF98-E6CC-469C-8E30-A8FD970FE878}"/>
                </a:ext>
              </a:extLst>
            </p:cNvPr>
            <p:cNvCxnSpPr>
              <a:cxnSpLocks/>
            </p:cNvCxnSpPr>
            <p:nvPr/>
          </p:nvCxnSpPr>
          <p:spPr>
            <a:xfrm>
              <a:off x="4755294" y="5263318"/>
              <a:ext cx="6666392" cy="31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8836B62-20EA-4D0E-9F87-9B7062C79239}"/>
                </a:ext>
              </a:extLst>
            </p:cNvPr>
            <p:cNvCxnSpPr>
              <a:cxnSpLocks/>
            </p:cNvCxnSpPr>
            <p:nvPr/>
          </p:nvCxnSpPr>
          <p:spPr>
            <a:xfrm>
              <a:off x="11423798" y="5263318"/>
              <a:ext cx="0" cy="1315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6AAB8E8-8C34-43CD-8231-04E55A7851A6}"/>
                </a:ext>
              </a:extLst>
            </p:cNvPr>
            <p:cNvCxnSpPr>
              <a:cxnSpLocks/>
            </p:cNvCxnSpPr>
            <p:nvPr/>
          </p:nvCxnSpPr>
          <p:spPr>
            <a:xfrm>
              <a:off x="4755294" y="657916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453E425-563E-457E-8250-0DF7CF0566BC}"/>
                </a:ext>
              </a:extLst>
            </p:cNvPr>
            <p:cNvCxnSpPr>
              <a:cxnSpLocks/>
            </p:cNvCxnSpPr>
            <p:nvPr/>
          </p:nvCxnSpPr>
          <p:spPr>
            <a:xfrm>
              <a:off x="4755294" y="6579166"/>
              <a:ext cx="6668504" cy="18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7108012-519D-4EC3-9C72-C69D73A28E20}"/>
                </a:ext>
              </a:extLst>
            </p:cNvPr>
            <p:cNvCxnSpPr/>
            <p:nvPr/>
          </p:nvCxnSpPr>
          <p:spPr>
            <a:xfrm>
              <a:off x="5159102" y="3644605"/>
              <a:ext cx="3672408" cy="153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5A334B4-4455-4D50-AD15-25C1944A1C83}"/>
                </a:ext>
              </a:extLst>
            </p:cNvPr>
            <p:cNvCxnSpPr/>
            <p:nvPr/>
          </p:nvCxnSpPr>
          <p:spPr>
            <a:xfrm flipV="1">
              <a:off x="8831510" y="2573043"/>
              <a:ext cx="648072" cy="1086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DB65E7C-D53F-431F-B3B8-ED8C8C055781}"/>
                </a:ext>
              </a:extLst>
            </p:cNvPr>
            <p:cNvCxnSpPr/>
            <p:nvPr/>
          </p:nvCxnSpPr>
          <p:spPr>
            <a:xfrm>
              <a:off x="8831510" y="3644605"/>
              <a:ext cx="648072" cy="898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화살표: 위쪽/아래쪽 39">
              <a:extLst>
                <a:ext uri="{FF2B5EF4-FFF2-40B4-BE49-F238E27FC236}">
                  <a16:creationId xmlns:a16="http://schemas.microsoft.com/office/drawing/2014/main" id="{C34BBEAE-F32E-4984-A594-C9B4D1C77086}"/>
                </a:ext>
              </a:extLst>
            </p:cNvPr>
            <p:cNvSpPr/>
            <p:nvPr/>
          </p:nvSpPr>
          <p:spPr>
            <a:xfrm>
              <a:off x="5587069" y="3889176"/>
              <a:ext cx="231155" cy="1240831"/>
            </a:xfrm>
            <a:prstGeom prst="up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FDC6A9-5A8B-44E1-8C65-548FFEB8CF67}"/>
                </a:ext>
              </a:extLst>
            </p:cNvPr>
            <p:cNvGrpSpPr/>
            <p:nvPr/>
          </p:nvGrpSpPr>
          <p:grpSpPr>
            <a:xfrm>
              <a:off x="5778014" y="5138560"/>
              <a:ext cx="4072793" cy="444590"/>
              <a:chOff x="2557602" y="460544"/>
              <a:chExt cx="4072793" cy="600075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5A081F7-A268-453C-B146-F9F6B685E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10920" y="460544"/>
                <a:ext cx="3419475" cy="600075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D307B2B-8CFA-4A1C-BECC-B91423631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57602" y="496261"/>
                <a:ext cx="603450" cy="518217"/>
              </a:xfrm>
              <a:prstGeom prst="rect">
                <a:avLst/>
              </a:prstGeom>
            </p:spPr>
          </p:pic>
        </p:grpSp>
        <p:pic>
          <p:nvPicPr>
            <p:cNvPr id="4126" name="Picture 30" descr="python logoì ëí ì´ë¯¸ì§ ê²ìê²°ê³¼">
              <a:extLst>
                <a:ext uri="{FF2B5EF4-FFF2-40B4-BE49-F238E27FC236}">
                  <a16:creationId xmlns:a16="http://schemas.microsoft.com/office/drawing/2014/main" id="{1D6B0A25-B215-4A8D-A593-3986F48D8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329" y="4172893"/>
              <a:ext cx="1622120" cy="638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원호 32">
              <a:extLst>
                <a:ext uri="{FF2B5EF4-FFF2-40B4-BE49-F238E27FC236}">
                  <a16:creationId xmlns:a16="http://schemas.microsoft.com/office/drawing/2014/main" id="{3E815396-309F-4593-9878-B5744226D5A6}"/>
                </a:ext>
              </a:extLst>
            </p:cNvPr>
            <p:cNvSpPr/>
            <p:nvPr/>
          </p:nvSpPr>
          <p:spPr>
            <a:xfrm>
              <a:off x="2629987" y="3628989"/>
              <a:ext cx="2592286" cy="1577109"/>
            </a:xfrm>
            <a:prstGeom prst="arc">
              <a:avLst>
                <a:gd name="adj1" fmla="val 19335505"/>
                <a:gd name="adj2" fmla="val 1279333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53BA492-5041-4D81-91AA-28B7181A3D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5964" y="5271711"/>
            <a:ext cx="1234835" cy="127218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08FF2CD-A2DA-4A0D-85EF-E3967469A2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0523" y="5674014"/>
            <a:ext cx="833553" cy="680881"/>
          </a:xfrm>
          <a:prstGeom prst="rect">
            <a:avLst/>
          </a:prstGeom>
        </p:spPr>
      </p:pic>
      <p:pic>
        <p:nvPicPr>
          <p:cNvPr id="48" name="Shape 337" descr="BigQuery_256px.png">
            <a:extLst>
              <a:ext uri="{FF2B5EF4-FFF2-40B4-BE49-F238E27FC236}">
                <a16:creationId xmlns:a16="http://schemas.microsoft.com/office/drawing/2014/main" id="{F0D6F898-146A-4630-8A77-E85A35AE142B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5092" b="5092"/>
          <a:stretch/>
        </p:blipFill>
        <p:spPr>
          <a:xfrm>
            <a:off x="7732877" y="5704076"/>
            <a:ext cx="668599" cy="60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0D1D2BF-0B53-43BF-8249-6C84D7E665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2642" y="5619024"/>
            <a:ext cx="899108" cy="7801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1B3534B-FCAB-455F-9225-D5B0413134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29392" y="5639799"/>
            <a:ext cx="811131" cy="72733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65159E2-1FEE-4BFB-928C-8217F747675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5691" y="5704076"/>
            <a:ext cx="1107831" cy="75068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81B6F59-0572-43D3-8AAB-C07462781BA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88129" y="1708081"/>
            <a:ext cx="1981073" cy="87802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FF27F8B-245F-4D74-A5CD-A7E67D7DAB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56652" y="1846598"/>
            <a:ext cx="1946797" cy="60099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410C722-C3C7-4B23-BBB4-4FB7ADE5339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55600" y="1684106"/>
            <a:ext cx="1201474" cy="10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시스템 구조도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0ABC4F-3F27-42A5-B36B-4C337636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" y="1341562"/>
            <a:ext cx="12190413" cy="55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6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프로그램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04E0D0-D086-4910-869C-65D54B8A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90" y="1773610"/>
            <a:ext cx="2193885" cy="45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9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프로그램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04E0D0-D086-4910-869C-65D54B8A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90" y="1773610"/>
            <a:ext cx="2193885" cy="45099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48D4D3-39C4-4F9F-A17B-2698CE151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70" y="1773610"/>
            <a:ext cx="2193885" cy="4509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9DDF79-9349-4028-B6D6-D6FBFB463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294" y="1773610"/>
            <a:ext cx="2193886" cy="45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86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프로그램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04E0D0-D086-4910-869C-65D54B8A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90" y="1773610"/>
            <a:ext cx="2193885" cy="45099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48D4D3-39C4-4F9F-A17B-2698CE151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70" y="1773610"/>
            <a:ext cx="2193885" cy="4509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9DDF79-9349-4028-B6D6-D6FBFB463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294" y="1773610"/>
            <a:ext cx="2193886" cy="4509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FAAF73-59DD-4EE0-A606-8C65F8047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70" y="1773610"/>
            <a:ext cx="2193885" cy="450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AA954B-45D2-4B10-B5A7-E9C8FC85A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294" y="1773610"/>
            <a:ext cx="2193885" cy="45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12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프로그램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04E0D0-D086-4910-869C-65D54B8A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90" y="1773610"/>
            <a:ext cx="2193885" cy="45099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48D4D3-39C4-4F9F-A17B-2698CE151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70" y="1773610"/>
            <a:ext cx="2193885" cy="4509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9DDF79-9349-4028-B6D6-D6FBFB463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294" y="1773610"/>
            <a:ext cx="2193886" cy="4509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4EC8CB-2707-4DBD-A7BC-C582E6473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70" y="1773610"/>
            <a:ext cx="2193885" cy="450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2EB4C2-4E63-44D3-9367-4E7D20A80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294" y="1773610"/>
            <a:ext cx="2193885" cy="45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7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프로그램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04E0D0-D086-4910-869C-65D54B8A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90" y="1773610"/>
            <a:ext cx="2193885" cy="45099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48D4D3-39C4-4F9F-A17B-2698CE151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70" y="1773610"/>
            <a:ext cx="2193885" cy="4509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9DDF79-9349-4028-B6D6-D6FBFB463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294" y="1773610"/>
            <a:ext cx="2193886" cy="4509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4EC8CB-2707-4DBD-A7BC-C582E6473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70" y="1773610"/>
            <a:ext cx="2193885" cy="4509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2EB4C2-4E63-44D3-9367-4E7D20A80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294" y="1773610"/>
            <a:ext cx="2193885" cy="45099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86B177-B933-4F38-ACB7-AD7EC56B7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313" y="1773609"/>
            <a:ext cx="2193885" cy="45099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A9A8DE-453F-4FAF-9BAE-6751B3F18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7294" y="1773609"/>
            <a:ext cx="2193885" cy="45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9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15286" y="3717826"/>
            <a:ext cx="4379284" cy="167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 </a:t>
            </a:r>
            <a:r>
              <a:rPr kumimoji="1" lang="ko-KR" altLang="en-US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기대 효과</a:t>
            </a:r>
            <a:endParaRPr kumimoji="1" lang="en-US" altLang="ko-KR" sz="1800" dirty="0">
              <a:solidFill>
                <a:srgbClr val="2A4568"/>
              </a:solidFill>
              <a:latin typeface="Noto Sans" pitchFamily="34" charset="0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800" dirty="0">
              <a:solidFill>
                <a:srgbClr val="2A4568"/>
              </a:solidFill>
              <a:latin typeface="Noto Sans" pitchFamily="34" charset="0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 </a:t>
            </a:r>
            <a:r>
              <a:rPr kumimoji="1" lang="ko-KR" altLang="en-US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개선 사항</a:t>
            </a:r>
            <a:endParaRPr kumimoji="1" lang="en-US" altLang="ko-KR" sz="1800" dirty="0">
              <a:solidFill>
                <a:srgbClr val="2A4568"/>
              </a:solidFill>
              <a:latin typeface="Noto Sans" pitchFamily="34" charset="0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46734" y="3831065"/>
            <a:ext cx="3384376" cy="1214864"/>
            <a:chOff x="1558702" y="2544814"/>
            <a:chExt cx="3384376" cy="1214864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1558702" y="3174903"/>
              <a:ext cx="338437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3200" b="1" dirty="0">
                  <a:solidFill>
                    <a:srgbClr val="5984BB"/>
                  </a:solidFill>
                  <a:latin typeface="Noto Sans" panose="020B0502040504020204" pitchFamily="34" charset="0"/>
                  <a:cs typeface="굴림" pitchFamily="50" charset="-127"/>
                </a:rPr>
                <a:t>마무리</a:t>
              </a:r>
              <a:endParaRPr kumimoji="1" lang="en-US" altLang="ko-KR" sz="3200" b="1" dirty="0">
                <a:solidFill>
                  <a:srgbClr val="5984BB"/>
                </a:solidFill>
                <a:latin typeface="Noto Sans" panose="020B0502040504020204" pitchFamily="34" charset="0"/>
                <a:cs typeface="굴림" pitchFamily="50" charset="-127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701356" y="2544814"/>
              <a:ext cx="936104" cy="76944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>
                  <a:solidFill>
                    <a:srgbClr val="2A4568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4400" b="1">
                <a:solidFill>
                  <a:srgbClr val="2A4568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351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-1</a:t>
            </a:r>
            <a:r>
              <a:rPr lang="en-US" altLang="ko-KR" dirty="0"/>
              <a:t>. </a:t>
            </a:r>
            <a:r>
              <a:rPr lang="ko-KR" altLang="en-US" dirty="0"/>
              <a:t>기대효과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982CB0-F9B2-464C-8FEC-668D04790CB4}"/>
              </a:ext>
            </a:extLst>
          </p:cNvPr>
          <p:cNvSpPr/>
          <p:nvPr/>
        </p:nvSpPr>
        <p:spPr>
          <a:xfrm>
            <a:off x="2828739" y="2349673"/>
            <a:ext cx="6532934" cy="4684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 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활용 가능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D11B9D4-740C-48E0-A560-50E561545C50}"/>
              </a:ext>
            </a:extLst>
          </p:cNvPr>
          <p:cNvSpPr/>
          <p:nvPr/>
        </p:nvSpPr>
        <p:spPr>
          <a:xfrm>
            <a:off x="2676338" y="2121072"/>
            <a:ext cx="487533" cy="450097"/>
          </a:xfrm>
          <a:prstGeom prst="ellipse">
            <a:avLst/>
          </a:prstGeom>
          <a:solidFill>
            <a:srgbClr val="33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56AB58-C046-4132-A5D9-C04DBF3ACC9D}"/>
              </a:ext>
            </a:extLst>
          </p:cNvPr>
          <p:cNvSpPr/>
          <p:nvPr/>
        </p:nvSpPr>
        <p:spPr>
          <a:xfrm>
            <a:off x="2828739" y="3101683"/>
            <a:ext cx="6532934" cy="4553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청원에 대한 다양한 국민들의 의견 수렴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3A21A2B-6383-47FB-ABAC-C8FFDBB29F8E}"/>
              </a:ext>
            </a:extLst>
          </p:cNvPr>
          <p:cNvSpPr/>
          <p:nvPr/>
        </p:nvSpPr>
        <p:spPr>
          <a:xfrm>
            <a:off x="2676338" y="2873082"/>
            <a:ext cx="487533" cy="450097"/>
          </a:xfrm>
          <a:prstGeom prst="ellipse">
            <a:avLst/>
          </a:prstGeom>
          <a:solidFill>
            <a:srgbClr val="33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AF1B47-AF52-48D1-9F6D-DF4BF7223813}"/>
              </a:ext>
            </a:extLst>
          </p:cNvPr>
          <p:cNvSpPr/>
          <p:nvPr/>
        </p:nvSpPr>
        <p:spPr>
          <a:xfrm>
            <a:off x="2828739" y="3904364"/>
            <a:ext cx="6532934" cy="4177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앱 내 댓글을 기반으로 한 여론 분석 가능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7E56737-A84F-4F67-85D9-162196C63A5C}"/>
              </a:ext>
            </a:extLst>
          </p:cNvPr>
          <p:cNvSpPr/>
          <p:nvPr/>
        </p:nvSpPr>
        <p:spPr>
          <a:xfrm>
            <a:off x="2676338" y="3675763"/>
            <a:ext cx="487533" cy="450097"/>
          </a:xfrm>
          <a:prstGeom prst="ellipse">
            <a:avLst/>
          </a:prstGeom>
          <a:solidFill>
            <a:srgbClr val="33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DBA303-6398-4977-8B92-811D13C50DE4}"/>
              </a:ext>
            </a:extLst>
          </p:cNvPr>
          <p:cNvSpPr/>
          <p:nvPr/>
        </p:nvSpPr>
        <p:spPr>
          <a:xfrm>
            <a:off x="2848714" y="4654561"/>
            <a:ext cx="6532934" cy="44485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뉴스 기사 데이터와 청원데이터 상관관계 분석 가능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DC166D2-3FA7-4B3A-8426-5FE7A7A95A79}"/>
              </a:ext>
            </a:extLst>
          </p:cNvPr>
          <p:cNvSpPr/>
          <p:nvPr/>
        </p:nvSpPr>
        <p:spPr>
          <a:xfrm>
            <a:off x="2696313" y="4425960"/>
            <a:ext cx="487533" cy="450097"/>
          </a:xfrm>
          <a:prstGeom prst="ellipse">
            <a:avLst/>
          </a:prstGeom>
          <a:solidFill>
            <a:srgbClr val="33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73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/>
              <a:t>-2</a:t>
            </a:r>
            <a:r>
              <a:rPr lang="en-US" altLang="ko-KR" dirty="0"/>
              <a:t>. </a:t>
            </a:r>
            <a:r>
              <a:rPr lang="ko-KR" altLang="en-US" dirty="0"/>
              <a:t>개선 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6B396C-FACC-4C65-9259-C484949854E5}"/>
              </a:ext>
            </a:extLst>
          </p:cNvPr>
          <p:cNvSpPr/>
          <p:nvPr/>
        </p:nvSpPr>
        <p:spPr>
          <a:xfrm>
            <a:off x="2512668" y="2061642"/>
            <a:ext cx="7165075" cy="4328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등록한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즐겨찾기를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기반으로 청원 추천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DB8AC18-217E-4F37-9975-70000F8846FC}"/>
              </a:ext>
            </a:extLst>
          </p:cNvPr>
          <p:cNvSpPr/>
          <p:nvPr/>
        </p:nvSpPr>
        <p:spPr>
          <a:xfrm>
            <a:off x="2360269" y="1833041"/>
            <a:ext cx="381000" cy="310283"/>
          </a:xfrm>
          <a:prstGeom prst="ellipse">
            <a:avLst/>
          </a:prstGeom>
          <a:solidFill>
            <a:srgbClr val="33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EA8710-A97B-4D52-A464-1DC4D35AEA68}"/>
              </a:ext>
            </a:extLst>
          </p:cNvPr>
          <p:cNvSpPr/>
          <p:nvPr/>
        </p:nvSpPr>
        <p:spPr>
          <a:xfrm>
            <a:off x="2512669" y="2813651"/>
            <a:ext cx="7165074" cy="48352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Firestore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베타버전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정식버전 후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모든청원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EEE177-743D-4E38-9FFE-B8755E135CB1}"/>
              </a:ext>
            </a:extLst>
          </p:cNvPr>
          <p:cNvSpPr/>
          <p:nvPr/>
        </p:nvSpPr>
        <p:spPr>
          <a:xfrm>
            <a:off x="2360269" y="2585051"/>
            <a:ext cx="381000" cy="310283"/>
          </a:xfrm>
          <a:prstGeom prst="ellipse">
            <a:avLst/>
          </a:prstGeom>
          <a:solidFill>
            <a:srgbClr val="33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5B9E6-9CCA-4810-9BD4-5CB14D6173FB}"/>
              </a:ext>
            </a:extLst>
          </p:cNvPr>
          <p:cNvSpPr/>
          <p:nvPr/>
        </p:nvSpPr>
        <p:spPr>
          <a:xfrm>
            <a:off x="2512668" y="3616332"/>
            <a:ext cx="7165075" cy="4436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비동기식 검색 처리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257B03C-4F74-438F-BA83-9D9F9D4DD101}"/>
              </a:ext>
            </a:extLst>
          </p:cNvPr>
          <p:cNvSpPr/>
          <p:nvPr/>
        </p:nvSpPr>
        <p:spPr>
          <a:xfrm>
            <a:off x="2360269" y="3387732"/>
            <a:ext cx="381000" cy="310283"/>
          </a:xfrm>
          <a:prstGeom prst="ellipse">
            <a:avLst/>
          </a:prstGeom>
          <a:solidFill>
            <a:srgbClr val="33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49E7DF-6710-41E4-B20D-90A7AD1BE674}"/>
              </a:ext>
            </a:extLst>
          </p:cNvPr>
          <p:cNvSpPr/>
          <p:nvPr/>
        </p:nvSpPr>
        <p:spPr>
          <a:xfrm>
            <a:off x="2532643" y="4366529"/>
            <a:ext cx="7138343" cy="4723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청원 작성 기능 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68587-383D-4BD3-8FE1-B2ACD73D5437}"/>
              </a:ext>
            </a:extLst>
          </p:cNvPr>
          <p:cNvSpPr/>
          <p:nvPr/>
        </p:nvSpPr>
        <p:spPr>
          <a:xfrm>
            <a:off x="2380244" y="4137929"/>
            <a:ext cx="381000" cy="310283"/>
          </a:xfrm>
          <a:prstGeom prst="ellipse">
            <a:avLst/>
          </a:prstGeom>
          <a:solidFill>
            <a:srgbClr val="33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C83149-19B2-4528-A7E0-F760EB6CCA5C}"/>
              </a:ext>
            </a:extLst>
          </p:cNvPr>
          <p:cNvSpPr/>
          <p:nvPr/>
        </p:nvSpPr>
        <p:spPr>
          <a:xfrm>
            <a:off x="2532643" y="5139916"/>
            <a:ext cx="7138342" cy="45011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청원 동의 시 바로 동의 기능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0E57D02-0555-4E2F-B1CE-208EAB5D03B5}"/>
              </a:ext>
            </a:extLst>
          </p:cNvPr>
          <p:cNvSpPr/>
          <p:nvPr/>
        </p:nvSpPr>
        <p:spPr>
          <a:xfrm>
            <a:off x="2380244" y="4911316"/>
            <a:ext cx="398060" cy="310283"/>
          </a:xfrm>
          <a:prstGeom prst="ellipse">
            <a:avLst/>
          </a:prstGeom>
          <a:solidFill>
            <a:srgbClr val="33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573DDAC-F9C9-4404-8B2D-973B4627E60B}"/>
              </a:ext>
            </a:extLst>
          </p:cNvPr>
          <p:cNvSpPr/>
          <p:nvPr/>
        </p:nvSpPr>
        <p:spPr>
          <a:xfrm>
            <a:off x="2512668" y="5891029"/>
            <a:ext cx="7138342" cy="45011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꾸준한 업데이트 관리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7E5CB57-77BC-4DFF-AE32-BBCEBC8FEDDA}"/>
              </a:ext>
            </a:extLst>
          </p:cNvPr>
          <p:cNvSpPr/>
          <p:nvPr/>
        </p:nvSpPr>
        <p:spPr>
          <a:xfrm>
            <a:off x="2360269" y="5662429"/>
            <a:ext cx="398060" cy="310283"/>
          </a:xfrm>
          <a:prstGeom prst="ellipse">
            <a:avLst/>
          </a:prstGeom>
          <a:solidFill>
            <a:srgbClr val="3399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41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2422798" y="2421682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</a:rPr>
              <a:t>CONTENTS</a:t>
            </a:r>
            <a:endParaRPr lang="ko-KR" altLang="en-US" sz="4400" b="1">
              <a:solidFill>
                <a:schemeClr val="bg1"/>
              </a:solidFill>
              <a:latin typeface="Noto Sans" panose="020B05020405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7247334" y="2484594"/>
            <a:ext cx="4536504" cy="367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2A4568"/>
                </a:solidFill>
                <a:latin typeface="Noto Sans" panose="020B0502040504020204" pitchFamily="34" charset="0"/>
              </a:rPr>
              <a:t>01</a:t>
            </a:r>
            <a:r>
              <a:rPr lang="en-US" altLang="ko-KR" sz="2200" b="1" dirty="0">
                <a:solidFill>
                  <a:srgbClr val="2A4568"/>
                </a:solidFill>
                <a:latin typeface="Noto Sans" panose="020B0502040504020204" pitchFamily="34" charset="0"/>
              </a:rPr>
              <a:t> </a:t>
            </a:r>
            <a:r>
              <a:rPr lang="en-US" altLang="ko-KR" sz="2200" b="1" dirty="0">
                <a:solidFill>
                  <a:srgbClr val="5984BB"/>
                </a:solidFill>
                <a:latin typeface="Noto Sans" panose="020B0502040504020204" pitchFamily="34" charset="0"/>
              </a:rPr>
              <a:t> </a:t>
            </a:r>
            <a:r>
              <a:rPr lang="ko-KR" altLang="en-US" sz="2400" b="1" dirty="0">
                <a:solidFill>
                  <a:srgbClr val="5984BB"/>
                </a:solidFill>
                <a:latin typeface="Noto Sans" panose="020B0502040504020204" pitchFamily="34" charset="0"/>
              </a:rPr>
              <a:t>개요</a:t>
            </a:r>
            <a:endParaRPr lang="en-US" altLang="ko-KR" sz="2400" b="1" dirty="0">
              <a:solidFill>
                <a:srgbClr val="5984BB"/>
              </a:solidFill>
              <a:latin typeface="Noto Sans" panose="020B050204050402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2A4568"/>
                </a:solidFill>
                <a:latin typeface="Noto Sans" panose="020B0502040504020204" pitchFamily="34" charset="0"/>
              </a:rPr>
              <a:t>02  </a:t>
            </a:r>
            <a:r>
              <a:rPr kumimoji="1" lang="ko-KR" altLang="en-US" sz="2400" b="1" dirty="0">
                <a:solidFill>
                  <a:srgbClr val="5984BB"/>
                </a:solidFill>
                <a:latin typeface="Noto Sans" panose="020B0502040504020204" pitchFamily="34" charset="0"/>
                <a:cs typeface="굴림" pitchFamily="50" charset="-127"/>
              </a:rPr>
              <a:t>국민청원 플러스</a:t>
            </a:r>
            <a:endParaRPr kumimoji="1" lang="en-US" altLang="ko-KR" sz="2400" b="1" dirty="0">
              <a:solidFill>
                <a:srgbClr val="5984BB"/>
              </a:solidFill>
              <a:latin typeface="Noto Sans" panose="020B0502040504020204" pitchFamily="34" charset="0"/>
              <a:cs typeface="굴림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2A4568"/>
                </a:solidFill>
                <a:latin typeface="Noto Sans" panose="020B0502040504020204" pitchFamily="34" charset="0"/>
              </a:rPr>
              <a:t>03 </a:t>
            </a:r>
            <a:r>
              <a:rPr kumimoji="1" lang="ko-KR" altLang="en-US" sz="2400" b="1" dirty="0">
                <a:solidFill>
                  <a:srgbClr val="5984BB"/>
                </a:solidFill>
                <a:latin typeface="Noto Sans" panose="020B0502040504020204" pitchFamily="34" charset="0"/>
                <a:cs typeface="굴림" pitchFamily="50" charset="-127"/>
              </a:rPr>
              <a:t>마무리</a:t>
            </a:r>
            <a:endParaRPr kumimoji="1" lang="en-US" altLang="ko-KR" sz="2400" b="1" dirty="0">
              <a:solidFill>
                <a:srgbClr val="5984BB"/>
              </a:solidFill>
              <a:latin typeface="Noto Sans" panose="020B0502040504020204" pitchFamily="34" charset="0"/>
              <a:cs typeface="굴림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2A4568"/>
                </a:solidFill>
                <a:latin typeface="Noto Sans" panose="020B0502040504020204" pitchFamily="34" charset="0"/>
              </a:rPr>
              <a:t>04 </a:t>
            </a:r>
            <a:r>
              <a:rPr kumimoji="1" lang="en-US" altLang="ko-KR" sz="2400" b="1" dirty="0" err="1">
                <a:solidFill>
                  <a:srgbClr val="5984BB"/>
                </a:solidFill>
                <a:latin typeface="Noto Sans" panose="020B0502040504020204" pitchFamily="34" charset="0"/>
                <a:cs typeface="굴림" pitchFamily="50" charset="-127"/>
              </a:rPr>
              <a:t>QnA</a:t>
            </a:r>
            <a:endParaRPr kumimoji="1" lang="en-US" altLang="ko-KR" sz="2400" b="1" dirty="0">
              <a:solidFill>
                <a:srgbClr val="5984BB"/>
              </a:solidFill>
              <a:latin typeface="Noto Sans" panose="020B0502040504020204" pitchFamily="34" charset="0"/>
              <a:cs typeface="굴림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2A4568"/>
                </a:solidFill>
                <a:latin typeface="Noto Sans" panose="020B0502040504020204" pitchFamily="34" charset="0"/>
              </a:rPr>
              <a:t>05  </a:t>
            </a:r>
            <a:r>
              <a:rPr kumimoji="1" lang="ko-KR" altLang="en-US" sz="2400" b="1" dirty="0">
                <a:solidFill>
                  <a:srgbClr val="5984BB"/>
                </a:solidFill>
                <a:latin typeface="Noto Sans" panose="020B0502040504020204" pitchFamily="34" charset="0"/>
                <a:cs typeface="굴림" pitchFamily="50" charset="-127"/>
              </a:rPr>
              <a:t>시연</a:t>
            </a:r>
            <a:endParaRPr lang="en-US" altLang="ko-KR" b="1" dirty="0">
              <a:solidFill>
                <a:srgbClr val="5984BB"/>
              </a:solidFill>
              <a:latin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74926" y="4293890"/>
            <a:ext cx="5306951" cy="769441"/>
            <a:chOff x="2701356" y="2544814"/>
            <a:chExt cx="5306951" cy="769441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4623931" y="2637146"/>
              <a:ext cx="338437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err="1">
                  <a:solidFill>
                    <a:srgbClr val="5984BB"/>
                  </a:solidFill>
                  <a:latin typeface="Noto Sans" panose="020B0502040504020204" pitchFamily="34" charset="0"/>
                  <a:cs typeface="굴림" pitchFamily="50" charset="-127"/>
                </a:rPr>
                <a:t>QnA</a:t>
              </a:r>
              <a:endParaRPr kumimoji="1" lang="en-US" altLang="ko-KR" sz="3200" b="1" dirty="0">
                <a:solidFill>
                  <a:srgbClr val="5984BB"/>
                </a:solidFill>
                <a:latin typeface="Noto Sans" panose="020B0502040504020204" pitchFamily="34" charset="0"/>
                <a:cs typeface="굴림" pitchFamily="50" charset="-127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701356" y="2544814"/>
              <a:ext cx="936104" cy="76944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rgbClr val="2A4568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4400" b="1" dirty="0">
                <a:solidFill>
                  <a:srgbClr val="2A4568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39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74926" y="4293890"/>
            <a:ext cx="5306951" cy="769441"/>
            <a:chOff x="2701356" y="2544814"/>
            <a:chExt cx="5306951" cy="769441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4623931" y="2637146"/>
              <a:ext cx="338437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3200" b="1" dirty="0">
                  <a:solidFill>
                    <a:srgbClr val="5984BB"/>
                  </a:solidFill>
                  <a:latin typeface="Noto Sans" panose="020B0502040504020204" pitchFamily="34" charset="0"/>
                  <a:cs typeface="굴림" pitchFamily="50" charset="-127"/>
                </a:rPr>
                <a:t>시 연</a:t>
              </a:r>
              <a:endParaRPr kumimoji="1" lang="en-US" altLang="ko-KR" sz="3200" b="1" dirty="0">
                <a:solidFill>
                  <a:srgbClr val="5984BB"/>
                </a:solidFill>
                <a:latin typeface="Noto Sans" panose="020B0502040504020204" pitchFamily="34" charset="0"/>
                <a:cs typeface="굴림" pitchFamily="50" charset="-127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701356" y="2544814"/>
              <a:ext cx="936104" cy="76944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rgbClr val="2A4568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rPr>
                <a:t>05</a:t>
              </a:r>
              <a:endParaRPr kumimoji="1" lang="ko-KR" altLang="ko-KR" sz="4400" b="1" dirty="0">
                <a:solidFill>
                  <a:srgbClr val="2A4568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화살표: 톱니 모양의 오른쪽 2">
            <a:hlinkClick r:id="rId2"/>
            <a:extLst>
              <a:ext uri="{FF2B5EF4-FFF2-40B4-BE49-F238E27FC236}">
                <a16:creationId xmlns:a16="http://schemas.microsoft.com/office/drawing/2014/main" id="{8A79F688-7F0D-41A8-90D5-BC2C7D9B4D41}"/>
              </a:ext>
            </a:extLst>
          </p:cNvPr>
          <p:cNvSpPr/>
          <p:nvPr/>
        </p:nvSpPr>
        <p:spPr>
          <a:xfrm>
            <a:off x="11207774" y="6238106"/>
            <a:ext cx="792088" cy="50405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238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15286" y="3070388"/>
            <a:ext cx="4379284" cy="222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800" dirty="0">
              <a:solidFill>
                <a:srgbClr val="2A4568"/>
              </a:solidFill>
              <a:latin typeface="Noto Sans" pitchFamily="34" charset="0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프로젝트 팀 목표</a:t>
            </a:r>
            <a:endParaRPr kumimoji="1" lang="en-US" altLang="ko-KR" sz="1800" dirty="0">
              <a:solidFill>
                <a:srgbClr val="2A4568"/>
              </a:solidFill>
              <a:latin typeface="Noto Sans" pitchFamily="34" charset="0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2. </a:t>
            </a:r>
            <a:r>
              <a:rPr kumimoji="1" lang="ko-KR" altLang="en-US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기존 청와대 국민청원 홈페이지</a:t>
            </a:r>
            <a:endParaRPr kumimoji="1" lang="en-US" altLang="ko-KR" sz="1800" dirty="0">
              <a:solidFill>
                <a:srgbClr val="2A4568"/>
              </a:solidFill>
              <a:latin typeface="Noto Sans" pitchFamily="34" charset="0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3. </a:t>
            </a:r>
            <a:r>
              <a:rPr kumimoji="1" lang="ko-KR" altLang="en-US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국민청원 플러스</a:t>
            </a:r>
            <a:endParaRPr kumimoji="1" lang="en-US" altLang="ko-KR" sz="1800" dirty="0">
              <a:solidFill>
                <a:srgbClr val="2A4568"/>
              </a:solidFill>
              <a:latin typeface="Noto Sans" pitchFamily="34" charset="0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46734" y="3831065"/>
            <a:ext cx="3384376" cy="1457583"/>
            <a:chOff x="1558702" y="2544814"/>
            <a:chExt cx="3384376" cy="1457583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1558702" y="3174903"/>
              <a:ext cx="338437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3200" b="1">
                  <a:solidFill>
                    <a:srgbClr val="5984BB"/>
                  </a:solidFill>
                  <a:latin typeface="Noto Sans" panose="020B0502040504020204" pitchFamily="34" charset="0"/>
                  <a:cs typeface="굴림" pitchFamily="50" charset="-127"/>
                </a:rPr>
                <a:t>개요</a:t>
              </a:r>
              <a:endParaRPr kumimoji="1" lang="en-US" altLang="ko-KR" sz="3200" b="1">
                <a:solidFill>
                  <a:srgbClr val="5984BB"/>
                </a:solidFill>
                <a:latin typeface="Noto Sans" panose="020B0502040504020204" pitchFamily="34" charset="0"/>
                <a:cs typeface="굴림" pitchFamily="50" charset="-127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701356" y="2544814"/>
              <a:ext cx="936104" cy="76944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>
                  <a:solidFill>
                    <a:srgbClr val="2A4568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400" b="1">
                <a:solidFill>
                  <a:srgbClr val="2A4568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74726" y="3749764"/>
              <a:ext cx="2952328" cy="252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r>
                <a:rPr lang="ko-KR" altLang="en-US" sz="1400">
                  <a:solidFill>
                    <a:srgbClr val="5984BB"/>
                  </a:solidFill>
                  <a:latin typeface="Noto Sans" panose="020B0502040504020204" pitchFamily="34" charset="0"/>
                  <a:cs typeface="굴림" pitchFamily="50" charset="-127"/>
                </a:rPr>
                <a:t>왜 국민청원 플러스인가</a:t>
              </a:r>
              <a:r>
                <a:rPr lang="en-US" altLang="ko-KR" sz="1400">
                  <a:solidFill>
                    <a:srgbClr val="5984BB"/>
                  </a:solidFill>
                  <a:latin typeface="Noto Sans" panose="020B0502040504020204" pitchFamily="34" charset="0"/>
                  <a:cs typeface="굴림" pitchFamily="50" charset="-127"/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프로젝트 팀 목표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D60D1C5F-BA7B-4A0F-85BB-1B9844EE2A10}"/>
              </a:ext>
            </a:extLst>
          </p:cNvPr>
          <p:cNvSpPr txBox="1">
            <a:spLocks/>
          </p:cNvSpPr>
          <p:nvPr/>
        </p:nvSpPr>
        <p:spPr>
          <a:xfrm>
            <a:off x="2383948" y="2542505"/>
            <a:ext cx="7815714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2A4568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pPr marL="12700"/>
            <a:r>
              <a:rPr lang="ko-KR" altLang="en-US" spc="-440" dirty="0"/>
              <a:t>한 </a:t>
            </a:r>
            <a:r>
              <a:rPr lang="ko-KR" altLang="en-US" spc="-440"/>
              <a:t>번도 접해보지 </a:t>
            </a:r>
            <a:r>
              <a:rPr lang="ko-KR" altLang="en-US" spc="-440" dirty="0"/>
              <a:t>못한 기술들을 써보자</a:t>
            </a:r>
            <a:r>
              <a:rPr lang="en-US" altLang="ko-KR" spc="-310" dirty="0">
                <a:latin typeface="Arial"/>
                <a:cs typeface="Arial"/>
              </a:rPr>
              <a:t>.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8F705B90-11C4-4BD0-A98D-766F4B9BD5CF}"/>
              </a:ext>
            </a:extLst>
          </p:cNvPr>
          <p:cNvSpPr txBox="1"/>
          <p:nvPr/>
        </p:nvSpPr>
        <p:spPr>
          <a:xfrm>
            <a:off x="2876876" y="4005858"/>
            <a:ext cx="6829857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 algn="ctr">
              <a:lnSpc>
                <a:spcPct val="100000"/>
              </a:lnSpc>
            </a:pPr>
            <a:r>
              <a:rPr lang="ko-KR" altLang="en-US" sz="2400" spc="-270" dirty="0">
                <a:solidFill>
                  <a:srgbClr val="3399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ulim"/>
              </a:rPr>
              <a:t>할 줄 아는 것만 한다면 발전이 없다</a:t>
            </a:r>
            <a:endParaRPr lang="en-US" altLang="ko-KR" sz="2400" spc="-270" dirty="0">
              <a:solidFill>
                <a:srgbClr val="3399CC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ulim"/>
            </a:endParaRPr>
          </a:p>
          <a:p>
            <a:pPr marL="27305" algn="ctr">
              <a:lnSpc>
                <a:spcPct val="100000"/>
              </a:lnSpc>
            </a:pPr>
            <a:endParaRPr lang="en-US" altLang="ko-KR" sz="2400" spc="-270" dirty="0">
              <a:solidFill>
                <a:srgbClr val="3399CC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ulim"/>
            </a:endParaRPr>
          </a:p>
          <a:p>
            <a:pPr marL="27305" algn="ctr">
              <a:lnSpc>
                <a:spcPct val="100000"/>
              </a:lnSpc>
            </a:pPr>
            <a:r>
              <a:rPr lang="ko-KR" altLang="en-US" sz="1800" spc="-195" dirty="0">
                <a:latin typeface="맑은 고딕" panose="020B0503020000020004" pitchFamily="50" charset="-127"/>
                <a:ea typeface="맑은 고딕" panose="020B0503020000020004" pitchFamily="50" charset="-127"/>
                <a:cs typeface="Gulim"/>
              </a:rPr>
              <a:t>학교 전공 수업 외의 기술들을 공부하고 적용하며 프로젝트를 진행하자</a:t>
            </a:r>
            <a:endParaRPr sz="1800" dirty="0">
              <a:latin typeface="맑은 고딕" panose="020B0503020000020004" pitchFamily="50" charset="-127"/>
              <a:ea typeface="맑은 고딕" panose="020B0503020000020004" pitchFamily="50" charset="-127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43138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93A92824-62C0-4ED1-9130-55C7949BE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7864" y="3213770"/>
            <a:ext cx="893468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pc="-440" dirty="0">
                <a:latin typeface="Arial"/>
                <a:cs typeface="Arial"/>
              </a:rPr>
              <a:t>왜 청와대는 </a:t>
            </a:r>
            <a:r>
              <a:rPr lang="en-US" altLang="ko-KR" spc="-440" dirty="0">
                <a:latin typeface="Arial"/>
                <a:cs typeface="Arial"/>
              </a:rPr>
              <a:t>“</a:t>
            </a:r>
            <a:r>
              <a:rPr lang="ko-KR" altLang="en-US" spc="-440" dirty="0">
                <a:solidFill>
                  <a:srgbClr val="FF0000"/>
                </a:solidFill>
                <a:latin typeface="Arial"/>
                <a:cs typeface="Arial"/>
              </a:rPr>
              <a:t>대국민 자유게시판</a:t>
            </a:r>
            <a:r>
              <a:rPr lang="en-US" altLang="ko-KR" spc="-440" dirty="0">
                <a:latin typeface="Arial"/>
                <a:cs typeface="Arial"/>
              </a:rPr>
              <a:t>”</a:t>
            </a:r>
            <a:r>
              <a:rPr lang="ko-KR" altLang="en-US" spc="-440" dirty="0">
                <a:latin typeface="Arial"/>
                <a:cs typeface="Arial"/>
              </a:rPr>
              <a:t>이 되었을까</a:t>
            </a:r>
            <a:r>
              <a:rPr spc="-310" dirty="0">
                <a:latin typeface="Arial"/>
                <a:cs typeface="Arial"/>
              </a:rPr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9BDBB4E-7051-4CE1-854C-8C6B8E56347C}"/>
              </a:ext>
            </a:extLst>
          </p:cNvPr>
          <p:cNvSpPr txBox="1">
            <a:spLocks/>
          </p:cNvSpPr>
          <p:nvPr/>
        </p:nvSpPr>
        <p:spPr>
          <a:xfrm>
            <a:off x="609520" y="261442"/>
            <a:ext cx="10971373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2A4568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1-2. </a:t>
            </a:r>
            <a:r>
              <a:rPr lang="ko-KR" altLang="en-US" dirty="0"/>
              <a:t>기존 청와대 국민청원 홈페이지</a:t>
            </a:r>
          </a:p>
        </p:txBody>
      </p:sp>
    </p:spTree>
    <p:extLst>
      <p:ext uri="{BB962C8B-B14F-4D97-AF65-F5344CB8AC3E}">
        <p14:creationId xmlns:p14="http://schemas.microsoft.com/office/powerpoint/2010/main" val="50882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기존 청와대 국민청원 홈페이지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E7F10FC-C4DB-41C0-9BC8-60DCA4405FAC}"/>
              </a:ext>
            </a:extLst>
          </p:cNvPr>
          <p:cNvSpPr txBox="1">
            <a:spLocks/>
          </p:cNvSpPr>
          <p:nvPr/>
        </p:nvSpPr>
        <p:spPr>
          <a:xfrm>
            <a:off x="1627864" y="1557586"/>
            <a:ext cx="8934683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2A4568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pPr marL="12700" algn="ctr"/>
            <a:r>
              <a:rPr lang="ko-KR" altLang="en-US" spc="-440" dirty="0">
                <a:latin typeface="Arial"/>
                <a:cs typeface="Arial"/>
              </a:rPr>
              <a:t>청와대  국민  청원</a:t>
            </a:r>
            <a:r>
              <a:rPr lang="en-US" altLang="ko-KR" spc="-440" dirty="0">
                <a:latin typeface="Arial"/>
                <a:cs typeface="Arial"/>
              </a:rPr>
              <a:t>?</a:t>
            </a:r>
            <a:r>
              <a:rPr lang="ko-KR" altLang="en-US" spc="-440" dirty="0">
                <a:latin typeface="Arial"/>
                <a:cs typeface="Arial"/>
              </a:rPr>
              <a:t> </a:t>
            </a:r>
            <a:endParaRPr lang="ko-KR" altLang="en-US" spc="-310" dirty="0">
              <a:latin typeface="Arial"/>
              <a:cs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CE7CCF-67D4-49E6-A36D-F3D3EC60877B}"/>
              </a:ext>
            </a:extLst>
          </p:cNvPr>
          <p:cNvSpPr/>
          <p:nvPr/>
        </p:nvSpPr>
        <p:spPr>
          <a:xfrm>
            <a:off x="885183" y="1413570"/>
            <a:ext cx="10492764" cy="518457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“</a:t>
            </a:r>
            <a:r>
              <a:rPr lang="ko-KR" altLang="en-US" sz="2400" b="1" dirty="0"/>
              <a:t>국민이 물으면 정부가 답한다</a:t>
            </a:r>
            <a:r>
              <a:rPr lang="en-US" altLang="ko-KR" sz="2400" b="1" dirty="0"/>
              <a:t>”</a:t>
            </a:r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91A3D67-FE01-4049-80EA-DC0B3446AEA6}"/>
              </a:ext>
            </a:extLst>
          </p:cNvPr>
          <p:cNvSpPr/>
          <p:nvPr/>
        </p:nvSpPr>
        <p:spPr>
          <a:xfrm>
            <a:off x="4275248" y="3429794"/>
            <a:ext cx="2011830" cy="1892664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청원 발의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5FEC79D-88CA-4CA1-B2F7-26058B29F1E2}"/>
              </a:ext>
            </a:extLst>
          </p:cNvPr>
          <p:cNvSpPr/>
          <p:nvPr/>
        </p:nvSpPr>
        <p:spPr>
          <a:xfrm>
            <a:off x="1347072" y="3409338"/>
            <a:ext cx="2011830" cy="1892664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문제 발생</a:t>
            </a:r>
            <a:endParaRPr lang="ko-KR" altLang="en-US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DBCE37B-A74B-4A66-9406-3DFDACDE5885}"/>
              </a:ext>
            </a:extLst>
          </p:cNvPr>
          <p:cNvSpPr/>
          <p:nvPr/>
        </p:nvSpPr>
        <p:spPr>
          <a:xfrm>
            <a:off x="3540197" y="3809714"/>
            <a:ext cx="648072" cy="111264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4C5017F-F3FF-408F-89A7-3E7F4A681900}"/>
              </a:ext>
            </a:extLst>
          </p:cNvPr>
          <p:cNvSpPr/>
          <p:nvPr/>
        </p:nvSpPr>
        <p:spPr>
          <a:xfrm>
            <a:off x="6592631" y="3881722"/>
            <a:ext cx="2011830" cy="111264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3C99FB-CBA8-4442-AEDE-5A5C86DC045F}"/>
              </a:ext>
            </a:extLst>
          </p:cNvPr>
          <p:cNvSpPr/>
          <p:nvPr/>
        </p:nvSpPr>
        <p:spPr>
          <a:xfrm>
            <a:off x="8850604" y="3429659"/>
            <a:ext cx="2011830" cy="1892664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답 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58D1E-28AB-4CA6-9415-5F66659776DA}"/>
              </a:ext>
            </a:extLst>
          </p:cNvPr>
          <p:cNvSpPr txBox="1"/>
          <p:nvPr/>
        </p:nvSpPr>
        <p:spPr>
          <a:xfrm>
            <a:off x="6553433" y="3376781"/>
            <a:ext cx="2636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</a:rPr>
              <a:t>30</a:t>
            </a:r>
            <a:r>
              <a:rPr lang="ko-KR" altLang="en-US" b="1" dirty="0">
                <a:latin typeface="+mj-lt"/>
              </a:rPr>
              <a:t>일 동안</a:t>
            </a:r>
            <a:endParaRPr lang="en-US" altLang="ko-KR" b="1" dirty="0">
              <a:latin typeface="+mj-lt"/>
            </a:endParaRPr>
          </a:p>
          <a:p>
            <a:r>
              <a:rPr lang="en-US" altLang="ko-KR" b="1" dirty="0">
                <a:latin typeface="+mj-lt"/>
              </a:rPr>
              <a:t>20</a:t>
            </a:r>
            <a:r>
              <a:rPr lang="ko-KR" altLang="en-US" b="1" dirty="0">
                <a:latin typeface="+mj-lt"/>
              </a:rPr>
              <a:t>만 이상 동의</a:t>
            </a:r>
          </a:p>
        </p:txBody>
      </p:sp>
    </p:spTree>
    <p:extLst>
      <p:ext uri="{BB962C8B-B14F-4D97-AF65-F5344CB8AC3E}">
        <p14:creationId xmlns:p14="http://schemas.microsoft.com/office/powerpoint/2010/main" val="106748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기존 청와대 국민청원 홈페이지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DE559F7-242A-45EB-AB37-B0EED310AC25}"/>
              </a:ext>
            </a:extLst>
          </p:cNvPr>
          <p:cNvSpPr/>
          <p:nvPr/>
        </p:nvSpPr>
        <p:spPr>
          <a:xfrm>
            <a:off x="583208" y="2766170"/>
            <a:ext cx="2793614" cy="28054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조회</a:t>
            </a:r>
            <a:endParaRPr lang="en-US" altLang="ko-KR" sz="3200" b="1" dirty="0"/>
          </a:p>
          <a:p>
            <a:pPr algn="ctr"/>
            <a:r>
              <a:rPr lang="ko-KR" altLang="en-US" sz="3200" b="1" dirty="0"/>
              <a:t>불가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2B43E-2510-4DC8-BBF9-9CA76CE557A4}"/>
              </a:ext>
            </a:extLst>
          </p:cNvPr>
          <p:cNvSpPr txBox="1"/>
          <p:nvPr/>
        </p:nvSpPr>
        <p:spPr>
          <a:xfrm>
            <a:off x="4987583" y="148557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 제 점</a:t>
            </a:r>
            <a:endParaRPr lang="ko-KR" altLang="en-US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EF1AF17-9752-4559-B1B3-51A02CFD4B0A}"/>
              </a:ext>
            </a:extLst>
          </p:cNvPr>
          <p:cNvSpPr/>
          <p:nvPr/>
        </p:nvSpPr>
        <p:spPr>
          <a:xfrm>
            <a:off x="4598888" y="2766170"/>
            <a:ext cx="2793614" cy="28054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동의 수</a:t>
            </a:r>
            <a:endParaRPr lang="en-US" altLang="ko-KR" sz="3200" b="1" dirty="0"/>
          </a:p>
          <a:p>
            <a:pPr algn="ctr"/>
            <a:r>
              <a:rPr lang="ko-KR" altLang="en-US" sz="3200" b="1" dirty="0"/>
              <a:t>분산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A29540-2C9E-433A-817F-715E62597E3C}"/>
              </a:ext>
            </a:extLst>
          </p:cNvPr>
          <p:cNvSpPr/>
          <p:nvPr/>
        </p:nvSpPr>
        <p:spPr>
          <a:xfrm>
            <a:off x="8615486" y="2766170"/>
            <a:ext cx="2793614" cy="28054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커뮤니티</a:t>
            </a:r>
            <a:endParaRPr lang="en-US" altLang="ko-KR" sz="3200" b="1" dirty="0"/>
          </a:p>
          <a:p>
            <a:pPr algn="ctr"/>
            <a:r>
              <a:rPr lang="ko-KR" altLang="en-US" sz="3200" b="1" dirty="0"/>
              <a:t>기능 부재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0279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 </a:t>
            </a:r>
            <a:r>
              <a:rPr lang="ko-KR" altLang="en-US" dirty="0"/>
              <a:t>국민청원 플러스에서는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1026" name="Picture 2" descr="snsì ëí ì´ë¯¸ì§ ê²ìê²°ê³¼">
            <a:extLst>
              <a:ext uri="{FF2B5EF4-FFF2-40B4-BE49-F238E27FC236}">
                <a16:creationId xmlns:a16="http://schemas.microsoft.com/office/drawing/2014/main" id="{9DE092CA-0BE2-4277-9BA1-02FA60FF11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87" y="4365898"/>
            <a:ext cx="3137603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±¸ì´ë¤ëë©´ì ì¤ë§í¸í°ì ëí ì´ë¯¸ì§ ê²ìê²°ê³¼">
            <a:extLst>
              <a:ext uri="{FF2B5EF4-FFF2-40B4-BE49-F238E27FC236}">
                <a16:creationId xmlns:a16="http://schemas.microsoft.com/office/drawing/2014/main" id="{A0427F4E-6577-4F26-ACE8-9D7AD69B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4365898"/>
            <a:ext cx="3137603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ë¹ë°ì´í° ë¶ìì ëí ì´ë¯¸ì§ ê²ìê²°ê³¼">
            <a:extLst>
              <a:ext uri="{FF2B5EF4-FFF2-40B4-BE49-F238E27FC236}">
                <a16:creationId xmlns:a16="http://schemas.microsoft.com/office/drawing/2014/main" id="{35588278-9CAB-4C43-B27A-7CF61C247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860" y="4379057"/>
            <a:ext cx="3137603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µ­ë¯¼ì²­ìì ëí ì´ë¯¸ì§ ê²ìê²°ê³¼">
            <a:extLst>
              <a:ext uri="{FF2B5EF4-FFF2-40B4-BE49-F238E27FC236}">
                <a16:creationId xmlns:a16="http://schemas.microsoft.com/office/drawing/2014/main" id="{3132B2BC-FF45-4BF6-8263-A109D30CC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942" y="1508475"/>
            <a:ext cx="3810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050868-BEE4-47B2-8B45-1B4EBBB09E2F}"/>
              </a:ext>
            </a:extLst>
          </p:cNvPr>
          <p:cNvSpPr/>
          <p:nvPr/>
        </p:nvSpPr>
        <p:spPr>
          <a:xfrm>
            <a:off x="4493786" y="2992694"/>
            <a:ext cx="280831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국민청원 플러스</a:t>
            </a:r>
            <a:endParaRPr lang="en-US" altLang="ko-KR" sz="24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F36C7B7A-5D4C-47BB-A90A-6125AD3467EB}"/>
              </a:ext>
            </a:extLst>
          </p:cNvPr>
          <p:cNvSpPr/>
          <p:nvPr/>
        </p:nvSpPr>
        <p:spPr>
          <a:xfrm>
            <a:off x="3775575" y="4977966"/>
            <a:ext cx="504056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10E838E5-B758-4B1B-A381-A22C03B5B45C}"/>
              </a:ext>
            </a:extLst>
          </p:cNvPr>
          <p:cNvSpPr/>
          <p:nvPr/>
        </p:nvSpPr>
        <p:spPr>
          <a:xfrm>
            <a:off x="7604947" y="4947109"/>
            <a:ext cx="504056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33957C-D9F0-4035-B0B2-9DD315BA410B}"/>
              </a:ext>
            </a:extLst>
          </p:cNvPr>
          <p:cNvSpPr/>
          <p:nvPr/>
        </p:nvSpPr>
        <p:spPr>
          <a:xfrm>
            <a:off x="910630" y="6166098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어플리케이션</a:t>
            </a:r>
            <a:endParaRPr lang="en-US" altLang="ko-KR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76F853-E7CF-470D-8B9B-EA3A8916A114}"/>
              </a:ext>
            </a:extLst>
          </p:cNvPr>
          <p:cNvSpPr/>
          <p:nvPr/>
        </p:nvSpPr>
        <p:spPr>
          <a:xfrm>
            <a:off x="8897863" y="6179257"/>
            <a:ext cx="17475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청원 </a:t>
            </a:r>
            <a:r>
              <a:rPr lang="ko-KR" altLang="en-US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추천</a:t>
            </a:r>
            <a:endParaRPr lang="en-US" altLang="ko-KR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6C1C05-C427-48A9-8A6D-A1FB3A1F275D}"/>
              </a:ext>
            </a:extLst>
          </p:cNvPr>
          <p:cNvSpPr/>
          <p:nvPr/>
        </p:nvSpPr>
        <p:spPr>
          <a:xfrm>
            <a:off x="5002033" y="6179257"/>
            <a:ext cx="17235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SNS </a:t>
            </a:r>
            <a:r>
              <a:rPr lang="ko-KR" altLang="en-US" sz="2800" b="1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요소</a:t>
            </a:r>
            <a:endParaRPr lang="en-US" altLang="ko-KR" sz="2800" b="1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42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6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743278" y="3485778"/>
            <a:ext cx="4379284" cy="222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 </a:t>
            </a:r>
            <a:r>
              <a:rPr kumimoji="1" lang="ko-KR" altLang="en-US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 사용 기술</a:t>
            </a:r>
            <a:endParaRPr kumimoji="1" lang="en-US" altLang="ko-KR" sz="1800" dirty="0">
              <a:solidFill>
                <a:srgbClr val="2A4568"/>
              </a:solidFill>
              <a:latin typeface="Noto Sans" pitchFamily="34" charset="0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 </a:t>
            </a:r>
            <a:r>
              <a:rPr kumimoji="1" lang="ko-KR" altLang="en-US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시스템 구조도</a:t>
            </a:r>
            <a:endParaRPr kumimoji="1" lang="en-US" altLang="ko-KR" sz="1800" dirty="0">
              <a:solidFill>
                <a:srgbClr val="2A4568"/>
              </a:solidFill>
              <a:latin typeface="Noto Sans" pitchFamily="34" charset="0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 </a:t>
            </a:r>
            <a:r>
              <a:rPr kumimoji="1" lang="ko-KR" altLang="en-US" sz="1800" dirty="0">
                <a:solidFill>
                  <a:srgbClr val="2A4568"/>
                </a:solidFill>
                <a:latin typeface="Noto Sans" pitchFamily="34" charset="0"/>
                <a:cs typeface="굴림" pitchFamily="50" charset="-127"/>
              </a:rPr>
              <a:t>프로그램 화면</a:t>
            </a:r>
            <a:endParaRPr kumimoji="1" lang="en-US" altLang="ko-KR" sz="1800" dirty="0">
              <a:solidFill>
                <a:srgbClr val="2A4568"/>
              </a:solidFill>
              <a:latin typeface="Noto Sans" pitchFamily="34" charset="0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800" dirty="0">
              <a:solidFill>
                <a:srgbClr val="2A4568"/>
              </a:solidFill>
              <a:latin typeface="Noto Sans" pitchFamily="34" charset="0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10730" y="3831065"/>
            <a:ext cx="3456384" cy="1467497"/>
            <a:chOff x="1522698" y="2544814"/>
            <a:chExt cx="3456384" cy="1467497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1558702" y="3174903"/>
              <a:ext cx="338437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3200" b="1" dirty="0">
                  <a:solidFill>
                    <a:srgbClr val="5984BB"/>
                  </a:solidFill>
                  <a:latin typeface="Noto Sans" panose="020B0502040504020204" pitchFamily="34" charset="0"/>
                  <a:cs typeface="굴림" pitchFamily="50" charset="-127"/>
                </a:rPr>
                <a:t>국민청원 플러스</a:t>
              </a:r>
              <a:endParaRPr kumimoji="1" lang="en-US" altLang="ko-KR" sz="3200" b="1" dirty="0">
                <a:solidFill>
                  <a:srgbClr val="5984BB"/>
                </a:solidFill>
                <a:latin typeface="Noto Sans" panose="020B0502040504020204" pitchFamily="34" charset="0"/>
                <a:cs typeface="굴림" pitchFamily="50" charset="-127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701356" y="2544814"/>
              <a:ext cx="936104" cy="76944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>
                  <a:solidFill>
                    <a:srgbClr val="2A4568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400" b="1">
                <a:solidFill>
                  <a:srgbClr val="2A4568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522698" y="3759678"/>
              <a:ext cx="3456384" cy="252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r>
                <a:rPr lang="ko-KR" altLang="en-US" sz="1400">
                  <a:solidFill>
                    <a:srgbClr val="5984BB"/>
                  </a:solidFill>
                  <a:latin typeface="Noto Sans" panose="020B0502040504020204" pitchFamily="34" charset="0"/>
                  <a:cs typeface="굴림" pitchFamily="50" charset="-127"/>
                </a:rPr>
                <a:t>국민청원 플러스는 어떻게 구성되었는가</a:t>
              </a:r>
              <a:r>
                <a:rPr lang="en-US" altLang="ko-KR" sz="1400">
                  <a:solidFill>
                    <a:srgbClr val="5984BB"/>
                  </a:solidFill>
                  <a:latin typeface="Noto Sans" panose="020B0502040504020204" pitchFamily="34" charset="0"/>
                  <a:cs typeface="굴림" pitchFamily="50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982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8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2060"/>
      </a:hlink>
      <a:folHlink>
        <a:srgbClr val="00206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23760</TotalTime>
  <Words>281</Words>
  <Application>Microsoft Office PowerPoint</Application>
  <PresentationFormat>사용자 지정</PresentationFormat>
  <Paragraphs>100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굴림체</vt:lpstr>
      <vt:lpstr>Noto Sans</vt:lpstr>
      <vt:lpstr>Gulim</vt:lpstr>
      <vt:lpstr>Gulim</vt:lpstr>
      <vt:lpstr>Office 테마</vt:lpstr>
      <vt:lpstr>ALOHA   국민청원 플러스</vt:lpstr>
      <vt:lpstr>PowerPoint 프레젠테이션</vt:lpstr>
      <vt:lpstr>PowerPoint 프레젠테이션</vt:lpstr>
      <vt:lpstr>1-1. 프로젝트 팀 목표</vt:lpstr>
      <vt:lpstr>왜 청와대는 “대국민 자유게시판”이 되었을까.</vt:lpstr>
      <vt:lpstr>1-2. 기존 청와대 국민청원 홈페이지</vt:lpstr>
      <vt:lpstr>1-2. 기존 청와대 국민청원 홈페이지</vt:lpstr>
      <vt:lpstr>1-3. 국민청원 플러스에서는..</vt:lpstr>
      <vt:lpstr>PowerPoint 프레젠테이션</vt:lpstr>
      <vt:lpstr>2-1. 사용 기술</vt:lpstr>
      <vt:lpstr>2-2. 시스템 구조도</vt:lpstr>
      <vt:lpstr>2-3. 프로그램 화면</vt:lpstr>
      <vt:lpstr>2-3. 프로그램 화면</vt:lpstr>
      <vt:lpstr>2-3. 프로그램 화면</vt:lpstr>
      <vt:lpstr>2-3. 프로그램 화면</vt:lpstr>
      <vt:lpstr>2-3. 프로그램 화면</vt:lpstr>
      <vt:lpstr>PowerPoint 프레젠테이션</vt:lpstr>
      <vt:lpstr>3-1. 기대효과</vt:lpstr>
      <vt:lpstr>3-2. 개선 사항</vt:lpstr>
      <vt:lpstr>PowerPoint 프레젠테이션</vt:lpstr>
      <vt:lpstr>PowerPoint 프레젠테이션</vt:lpstr>
      <vt:lpstr>THANK YOU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song</cp:lastModifiedBy>
  <cp:revision>1351</cp:revision>
  <dcterms:created xsi:type="dcterms:W3CDTF">2010-02-01T08:03:16Z</dcterms:created>
  <dcterms:modified xsi:type="dcterms:W3CDTF">2018-10-28T09:02:31Z</dcterms:modified>
</cp:coreProperties>
</file>